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6" r:id="rId2"/>
    <p:sldId id="257" r:id="rId3"/>
    <p:sldId id="274" r:id="rId4"/>
    <p:sldId id="258" r:id="rId5"/>
    <p:sldId id="260" r:id="rId6"/>
    <p:sldId id="261" r:id="rId7"/>
    <p:sldId id="290" r:id="rId8"/>
    <p:sldId id="377" r:id="rId9"/>
    <p:sldId id="262" r:id="rId10"/>
    <p:sldId id="263" r:id="rId11"/>
    <p:sldId id="277" r:id="rId12"/>
    <p:sldId id="264" r:id="rId13"/>
    <p:sldId id="278" r:id="rId14"/>
    <p:sldId id="373" r:id="rId15"/>
    <p:sldId id="367" r:id="rId16"/>
    <p:sldId id="266" r:id="rId17"/>
    <p:sldId id="267" r:id="rId18"/>
    <p:sldId id="292" r:id="rId19"/>
    <p:sldId id="268" r:id="rId20"/>
    <p:sldId id="293" r:id="rId21"/>
    <p:sldId id="294" r:id="rId22"/>
    <p:sldId id="295" r:id="rId23"/>
    <p:sldId id="269" r:id="rId24"/>
    <p:sldId id="296" r:id="rId25"/>
    <p:sldId id="297" r:id="rId26"/>
    <p:sldId id="270" r:id="rId27"/>
    <p:sldId id="338" r:id="rId28"/>
    <p:sldId id="271" r:id="rId29"/>
    <p:sldId id="300" r:id="rId30"/>
    <p:sldId id="301" r:id="rId31"/>
    <p:sldId id="302" r:id="rId32"/>
    <p:sldId id="303" r:id="rId33"/>
    <p:sldId id="272" r:id="rId34"/>
    <p:sldId id="325" r:id="rId35"/>
    <p:sldId id="339" r:id="rId36"/>
    <p:sldId id="341" r:id="rId37"/>
    <p:sldId id="342" r:id="rId38"/>
    <p:sldId id="326" r:id="rId39"/>
    <p:sldId id="327" r:id="rId40"/>
    <p:sldId id="345" r:id="rId41"/>
    <p:sldId id="374" r:id="rId42"/>
    <p:sldId id="344" r:id="rId43"/>
    <p:sldId id="343" r:id="rId44"/>
    <p:sldId id="347" r:id="rId45"/>
    <p:sldId id="346" r:id="rId46"/>
    <p:sldId id="350" r:id="rId47"/>
    <p:sldId id="351" r:id="rId48"/>
    <p:sldId id="349" r:id="rId49"/>
    <p:sldId id="352" r:id="rId50"/>
    <p:sldId id="353" r:id="rId51"/>
    <p:sldId id="354" r:id="rId52"/>
    <p:sldId id="375" r:id="rId53"/>
    <p:sldId id="376" r:id="rId54"/>
    <p:sldId id="348" r:id="rId55"/>
    <p:sldId id="273" r:id="rId56"/>
    <p:sldId id="319" r:id="rId57"/>
    <p:sldId id="320" r:id="rId58"/>
    <p:sldId id="322" r:id="rId59"/>
    <p:sldId id="378" r:id="rId60"/>
    <p:sldId id="323" r:id="rId61"/>
    <p:sldId id="356" r:id="rId62"/>
    <p:sldId id="360" r:id="rId63"/>
    <p:sldId id="361" r:id="rId64"/>
    <p:sldId id="369" r:id="rId65"/>
    <p:sldId id="362" r:id="rId66"/>
    <p:sldId id="365" r:id="rId67"/>
    <p:sldId id="284" r:id="rId68"/>
    <p:sldId id="368" r:id="rId69"/>
    <p:sldId id="370" r:id="rId70"/>
    <p:sldId id="371" r:id="rId71"/>
    <p:sldId id="372" r:id="rId72"/>
    <p:sldId id="358" r:id="rId7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o1bjcaqnBiOd2m5vWHPL/g==" hashData="ATM9/a1Odcr45MLMt28W3gFESmQ="/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sna" initials="J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15" autoAdjust="0"/>
    <p:restoredTop sz="97869" autoAdjust="0"/>
  </p:normalViewPr>
  <p:slideViewPr>
    <p:cSldViewPr>
      <p:cViewPr>
        <p:scale>
          <a:sx n="70" d="100"/>
          <a:sy n="70" d="100"/>
        </p:scale>
        <p:origin x="-1812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35019-7A71-4DC7-AABE-5FA3E82CD460}" type="datetimeFigureOut">
              <a:rPr lang="hr-HR" smtClean="0"/>
              <a:t>6.2.2013.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6124EA-1484-422D-B6C5-1D29F286EC0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9030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1649-016E-4862-958F-85A6DA04D75A}" type="datetimeFigureOut">
              <a:rPr lang="hr-HR" smtClean="0"/>
              <a:t>6.2.2013.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542D-BFEF-471E-AE1D-ED12B314D3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375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1649-016E-4862-958F-85A6DA04D75A}" type="datetimeFigureOut">
              <a:rPr lang="hr-HR" smtClean="0"/>
              <a:t>6.2.2013.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542D-BFEF-471E-AE1D-ED12B314D3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687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1649-016E-4862-958F-85A6DA04D75A}" type="datetimeFigureOut">
              <a:rPr lang="hr-HR" smtClean="0"/>
              <a:t>6.2.2013.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542D-BFEF-471E-AE1D-ED12B314D3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26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1649-016E-4862-958F-85A6DA04D75A}" type="datetimeFigureOut">
              <a:rPr lang="hr-HR" smtClean="0"/>
              <a:t>6.2.2013.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542D-BFEF-471E-AE1D-ED12B314D3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4005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1649-016E-4862-958F-85A6DA04D75A}" type="datetimeFigureOut">
              <a:rPr lang="hr-HR" smtClean="0"/>
              <a:t>6.2.2013.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542D-BFEF-471E-AE1D-ED12B314D3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1514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1649-016E-4862-958F-85A6DA04D75A}" type="datetimeFigureOut">
              <a:rPr lang="hr-HR" smtClean="0"/>
              <a:t>6.2.2013.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542D-BFEF-471E-AE1D-ED12B314D3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8557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1649-016E-4862-958F-85A6DA04D75A}" type="datetimeFigureOut">
              <a:rPr lang="hr-HR" smtClean="0"/>
              <a:t>6.2.2013.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542D-BFEF-471E-AE1D-ED12B314D3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5552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1649-016E-4862-958F-85A6DA04D75A}" type="datetimeFigureOut">
              <a:rPr lang="hr-HR" smtClean="0"/>
              <a:t>6.2.2013.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542D-BFEF-471E-AE1D-ED12B314D3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191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1649-016E-4862-958F-85A6DA04D75A}" type="datetimeFigureOut">
              <a:rPr lang="hr-HR" smtClean="0"/>
              <a:t>6.2.2013.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542D-BFEF-471E-AE1D-ED12B314D3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3348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1649-016E-4862-958F-85A6DA04D75A}" type="datetimeFigureOut">
              <a:rPr lang="hr-HR" smtClean="0"/>
              <a:t>6.2.2013.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542D-BFEF-471E-AE1D-ED12B314D3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0610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1649-016E-4862-958F-85A6DA04D75A}" type="datetimeFigureOut">
              <a:rPr lang="hr-HR" smtClean="0"/>
              <a:t>6.2.2013.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B542D-BFEF-471E-AE1D-ED12B314D3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5154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0">
              <a:schemeClr val="accent3"/>
            </a:gs>
            <a:gs pos="0">
              <a:srgbClr val="BA0066"/>
            </a:gs>
            <a:gs pos="0">
              <a:schemeClr val="accent3"/>
            </a:gs>
            <a:gs pos="100000">
              <a:schemeClr val="accent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E1649-016E-4862-958F-85A6DA04D75A}" type="datetimeFigureOut">
              <a:rPr lang="hr-HR" smtClean="0"/>
              <a:t>6.2.2013.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B542D-BFEF-471E-AE1D-ED12B314D3D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0909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PROJEKT LEONARDO DA VINCI</a:t>
            </a: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(IVT) </a:t>
            </a:r>
            <a:r>
              <a:rPr lang="hr-HR" dirty="0" err="1" smtClean="0"/>
              <a:t>Mobiliti</a:t>
            </a:r>
            <a:r>
              <a:rPr lang="hr-HR" dirty="0" smtClean="0"/>
              <a:t> 2012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79104"/>
          </a:xfrm>
        </p:spPr>
        <p:txBody>
          <a:bodyPr>
            <a:normAutofit lnSpcReduction="10000"/>
          </a:bodyPr>
          <a:lstStyle/>
          <a:p>
            <a:r>
              <a:rPr lang="hr-HR" dirty="0">
                <a:solidFill>
                  <a:schemeClr val="tx1"/>
                </a:solidFill>
              </a:rPr>
              <a:t>Naziv projekta: Znanjem do energetski učinkovite </a:t>
            </a:r>
            <a:r>
              <a:rPr lang="hr-HR" dirty="0" smtClean="0">
                <a:solidFill>
                  <a:schemeClr val="tx1"/>
                </a:solidFill>
              </a:rPr>
              <a:t>zgrade</a:t>
            </a:r>
          </a:p>
          <a:p>
            <a:r>
              <a:rPr lang="hr-HR" sz="3900" dirty="0" smtClean="0">
                <a:solidFill>
                  <a:schemeClr val="tx1"/>
                </a:solidFill>
              </a:rPr>
              <a:t>Prag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23.9. – 6.10. 2012.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86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Češka kuhinja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 VEČERA: </a:t>
            </a:r>
          </a:p>
          <a:p>
            <a:pPr lvl="1"/>
            <a:r>
              <a:rPr lang="hr-HR" dirty="0" smtClean="0"/>
              <a:t>špageti, meso i tjestenina</a:t>
            </a:r>
          </a:p>
          <a:p>
            <a:pPr lvl="1"/>
            <a:r>
              <a:rPr lang="hr-HR" dirty="0" smtClean="0"/>
              <a:t>Ponekad smo morali odlaziti u </a:t>
            </a:r>
            <a:r>
              <a:rPr lang="hr-HR" dirty="0" err="1" smtClean="0"/>
              <a:t>pizzeriju</a:t>
            </a:r>
            <a:r>
              <a:rPr lang="hr-HR" dirty="0" smtClean="0"/>
              <a:t> (kad smo dobili gris,  pohanu cvjetaču…)</a:t>
            </a:r>
          </a:p>
          <a:p>
            <a:r>
              <a:rPr lang="hr-HR" dirty="0" smtClean="0"/>
              <a:t>Na izletima: </a:t>
            </a:r>
          </a:p>
          <a:p>
            <a:pPr lvl="1"/>
            <a:r>
              <a:rPr lang="hr-HR" dirty="0" smtClean="0"/>
              <a:t>„</a:t>
            </a:r>
            <a:r>
              <a:rPr lang="hr-HR" dirty="0" err="1" smtClean="0"/>
              <a:t>lunch</a:t>
            </a:r>
            <a:r>
              <a:rPr lang="hr-HR" dirty="0" smtClean="0"/>
              <a:t> paket”  </a:t>
            </a:r>
          </a:p>
          <a:p>
            <a:pPr lvl="2"/>
            <a:r>
              <a:rPr lang="hr-HR" dirty="0" smtClean="0"/>
              <a:t>Pohani odrezak</a:t>
            </a:r>
          </a:p>
          <a:p>
            <a:pPr lvl="2"/>
            <a:r>
              <a:rPr lang="hr-HR" b="1" dirty="0" smtClean="0"/>
              <a:t>Kruh</a:t>
            </a:r>
          </a:p>
          <a:p>
            <a:pPr lvl="2"/>
            <a:r>
              <a:rPr lang="hr-HR" dirty="0" smtClean="0"/>
              <a:t>Krastavci</a:t>
            </a:r>
          </a:p>
          <a:p>
            <a:pPr lvl="2"/>
            <a:r>
              <a:rPr lang="hr-HR" dirty="0"/>
              <a:t>S</a:t>
            </a:r>
            <a:r>
              <a:rPr lang="hr-HR" dirty="0" smtClean="0"/>
              <a:t>ok </a:t>
            </a:r>
          </a:p>
          <a:p>
            <a:r>
              <a:rPr lang="hr-HR" dirty="0" smtClean="0"/>
              <a:t>Uočili smo da je Česima glavni prehrambeni artikl pivo. Vjerojatno zato imaju manju potrebu za konzumiranjem kruha, što je nama bilo neprihvatljivo.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639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82" y="0"/>
            <a:ext cx="9168341" cy="5157192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1" y="4089881"/>
            <a:ext cx="4921099" cy="276811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6304" y="3998217"/>
            <a:ext cx="5084057" cy="2859782"/>
          </a:xfrm>
          <a:prstGeom prst="rect">
            <a:avLst/>
          </a:prstGeom>
        </p:spPr>
      </p:pic>
      <p:pic>
        <p:nvPicPr>
          <p:cNvPr id="1027" name="Picture 3" descr="C:\Users\Jasna\Desktop\k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221089"/>
            <a:ext cx="780087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99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Stručno usavršavanje</a:t>
            </a:r>
            <a:br>
              <a:rPr lang="hr-HR" dirty="0" smtClean="0"/>
            </a:br>
            <a:r>
              <a:rPr lang="hr-HR" dirty="0" smtClean="0"/>
              <a:t>24.09.2012.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 prostorima škole partnera</a:t>
            </a:r>
          </a:p>
          <a:p>
            <a:r>
              <a:rPr lang="hr-HR" dirty="0" smtClean="0"/>
              <a:t>Upoznavanje sa zaštitom na radu i sa češkim propisima (</a:t>
            </a:r>
            <a:r>
              <a:rPr lang="hr-HR" dirty="0" err="1" smtClean="0"/>
              <a:t>školeni</a:t>
            </a:r>
            <a:r>
              <a:rPr lang="hr-HR" dirty="0" smtClean="0"/>
              <a:t> BOZP), odgovoran </a:t>
            </a:r>
            <a:r>
              <a:rPr lang="hr-HR" dirty="0" err="1" smtClean="0"/>
              <a:t>Bc.Alois</a:t>
            </a:r>
            <a:r>
              <a:rPr lang="hr-HR" dirty="0" smtClean="0"/>
              <a:t> </a:t>
            </a:r>
            <a:r>
              <a:rPr lang="hr-HR" dirty="0" err="1" smtClean="0"/>
              <a:t>Košut</a:t>
            </a:r>
            <a:endParaRPr lang="hr-HR" dirty="0" smtClean="0"/>
          </a:p>
          <a:p>
            <a:r>
              <a:rPr lang="hr-HR" dirty="0" smtClean="0"/>
              <a:t>Predstavljanje Virovitice i naših aktivnosti učenicima škole domaćina</a:t>
            </a:r>
          </a:p>
          <a:p>
            <a:r>
              <a:rPr lang="hr-HR" dirty="0" smtClean="0"/>
              <a:t>Upoznavanje sa sadržajima škole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0551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197859" y="1518157"/>
            <a:ext cx="6940148" cy="3903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0"/>
            <a:ext cx="385762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060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 školskom poligonu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628800"/>
            <a:ext cx="417646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628800"/>
            <a:ext cx="2808312" cy="395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500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Liheň</a:t>
            </a:r>
            <a:r>
              <a:rPr lang="hr-HR" dirty="0" smtClean="0"/>
              <a:t> </a:t>
            </a:r>
            <a:r>
              <a:rPr lang="hr-HR" dirty="0" err="1" smtClean="0"/>
              <a:t>zručnosti</a:t>
            </a:r>
            <a:r>
              <a:rPr lang="hr-HR" dirty="0" smtClean="0"/>
              <a:t>-Nemamo hrvatsku istoznačnicu  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426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Stručno usavršavanje</a:t>
            </a:r>
            <a:br>
              <a:rPr lang="hr-HR" dirty="0" smtClean="0"/>
            </a:br>
            <a:r>
              <a:rPr lang="hr-HR" dirty="0" smtClean="0"/>
              <a:t>25.09.2012.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Seminari:</a:t>
            </a:r>
          </a:p>
          <a:p>
            <a:pPr lvl="1"/>
            <a:r>
              <a:rPr lang="hr-HR" dirty="0" smtClean="0"/>
              <a:t>predstavljanje firme </a:t>
            </a:r>
            <a:r>
              <a:rPr lang="hr-HR" dirty="0" err="1" smtClean="0"/>
              <a:t>Reynaers</a:t>
            </a:r>
            <a:endParaRPr lang="hr-HR" dirty="0" smtClean="0"/>
          </a:p>
          <a:p>
            <a:pPr lvl="2"/>
            <a:r>
              <a:rPr lang="hr-HR" dirty="0" smtClean="0"/>
              <a:t>aluminijski prozori,vrata,staklene fasade</a:t>
            </a:r>
          </a:p>
          <a:p>
            <a:pPr lvl="2"/>
            <a:r>
              <a:rPr lang="hr-HR" dirty="0" smtClean="0"/>
              <a:t>prezentacija ugradnje prozora na objektu školskog poligona</a:t>
            </a:r>
          </a:p>
          <a:p>
            <a:pPr lvl="1"/>
            <a:r>
              <a:rPr lang="hr-HR" dirty="0" smtClean="0"/>
              <a:t>toplinski sistemi </a:t>
            </a:r>
            <a:r>
              <a:rPr lang="hr-HR" dirty="0" err="1" smtClean="0"/>
              <a:t>Cemix</a:t>
            </a:r>
            <a:endParaRPr lang="hr-HR" dirty="0" smtClean="0"/>
          </a:p>
          <a:p>
            <a:pPr lvl="2"/>
            <a:r>
              <a:rPr lang="hr-HR" dirty="0" smtClean="0"/>
              <a:t>praktična primjena  materijala (žbuka)</a:t>
            </a:r>
            <a:endParaRPr lang="hr-HR" dirty="0"/>
          </a:p>
        </p:txBody>
      </p:sp>
      <p:pic>
        <p:nvPicPr>
          <p:cNvPr id="4" name="Rezervirano mjesto sadržaja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04568" y="2177840"/>
            <a:ext cx="5224583" cy="3838471"/>
          </a:xfrm>
          <a:prstGeom prst="rect">
            <a:avLst/>
          </a:prstGeom>
        </p:spPr>
      </p:pic>
      <p:pic>
        <p:nvPicPr>
          <p:cNvPr id="5" name="Rezervirano mjesto sadržaja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00636" y="2625347"/>
            <a:ext cx="5086541" cy="2808310"/>
          </a:xfrm>
          <a:prstGeom prst="rect">
            <a:avLst/>
          </a:prstGeom>
        </p:spPr>
      </p:pic>
      <p:pic>
        <p:nvPicPr>
          <p:cNvPr id="6" name="Rezervirano mjesto sadržaja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772304" y="1711959"/>
            <a:ext cx="1373361" cy="758241"/>
          </a:xfrm>
          <a:prstGeom prst="rect">
            <a:avLst/>
          </a:prstGeom>
        </p:spPr>
      </p:pic>
      <p:pic>
        <p:nvPicPr>
          <p:cNvPr id="7" name="Rezervirano mjesto sadržaja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601410" y="1566810"/>
            <a:ext cx="1396154" cy="1025746"/>
          </a:xfrm>
          <a:prstGeom prst="rect">
            <a:avLst/>
          </a:prstGeom>
        </p:spPr>
      </p:pic>
      <p:pic>
        <p:nvPicPr>
          <p:cNvPr id="8" name="Rezervirano mjesto sadržaja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39185" y="2289575"/>
            <a:ext cx="5249405" cy="3600400"/>
          </a:xfrm>
          <a:prstGeom prst="rect">
            <a:avLst/>
          </a:prstGeom>
        </p:spPr>
      </p:pic>
      <p:pic>
        <p:nvPicPr>
          <p:cNvPr id="9" name="Rezervirano mjesto sadržaja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680452" y="5328325"/>
            <a:ext cx="1373361" cy="94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4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Stručno usavršavanje</a:t>
            </a:r>
            <a:br>
              <a:rPr lang="hr-HR" dirty="0" smtClean="0"/>
            </a:br>
            <a:r>
              <a:rPr lang="hr-HR" dirty="0" smtClean="0"/>
              <a:t>26.09.2012.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 Građevinski radovi na objektu poligona škole</a:t>
            </a:r>
          </a:p>
          <a:p>
            <a:pPr lvl="1"/>
            <a:r>
              <a:rPr lang="hr-HR" dirty="0" smtClean="0"/>
              <a:t> izrada termo fasade</a:t>
            </a:r>
          </a:p>
          <a:p>
            <a:pPr lvl="2"/>
            <a:r>
              <a:rPr lang="hr-HR" dirty="0" smtClean="0"/>
              <a:t>početni radovi</a:t>
            </a:r>
          </a:p>
          <a:p>
            <a:pPr lvl="2"/>
            <a:r>
              <a:rPr lang="hr-HR" dirty="0" smtClean="0"/>
              <a:t>lijepljenje stiropora na vanjski zid objekta.</a:t>
            </a:r>
          </a:p>
          <a:p>
            <a:r>
              <a:rPr lang="hr-HR" dirty="0" smtClean="0"/>
              <a:t> MENTOR: gospodin </a:t>
            </a:r>
            <a:r>
              <a:rPr lang="hr-HR" dirty="0" err="1" smtClean="0"/>
              <a:t>Bc</a:t>
            </a:r>
            <a:r>
              <a:rPr lang="hr-HR" dirty="0" smtClean="0"/>
              <a:t>. </a:t>
            </a:r>
            <a:r>
              <a:rPr lang="hr-HR" dirty="0" err="1" smtClean="0"/>
              <a:t>Alois</a:t>
            </a:r>
            <a:r>
              <a:rPr lang="hr-HR" dirty="0" smtClean="0"/>
              <a:t> </a:t>
            </a:r>
            <a:r>
              <a:rPr lang="hr-HR" dirty="0" err="1" smtClean="0"/>
              <a:t>Košut</a:t>
            </a:r>
            <a:r>
              <a:rPr lang="hr-HR" dirty="0" smtClean="0"/>
              <a:t> 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4062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1" name="Rezervirano mjesto sadržaja 10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6512" y="980728"/>
            <a:ext cx="5688633" cy="4536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Rezervirano mjesto sadržaja 11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031940" y="1592796"/>
            <a:ext cx="568863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24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539602"/>
          </a:xfrm>
        </p:spPr>
        <p:txBody>
          <a:bodyPr/>
          <a:lstStyle/>
          <a:p>
            <a:r>
              <a:rPr lang="hr-HR" dirty="0" smtClean="0"/>
              <a:t>Stručno usavršavanje</a:t>
            </a:r>
            <a:br>
              <a:rPr lang="hr-HR" dirty="0" smtClean="0"/>
            </a:br>
            <a:r>
              <a:rPr lang="hr-HR" dirty="0" smtClean="0"/>
              <a:t>27.09.2012.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07504" y="1916832"/>
            <a:ext cx="8712968" cy="4941168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</a:rPr>
              <a:t>Radovi na zidu od </a:t>
            </a:r>
            <a:r>
              <a:rPr lang="hr-HR" dirty="0" err="1" smtClean="0">
                <a:solidFill>
                  <a:schemeClr val="tx1"/>
                </a:solidFill>
              </a:rPr>
              <a:t>siporex</a:t>
            </a:r>
            <a:r>
              <a:rPr lang="hr-HR" dirty="0" smtClean="0">
                <a:solidFill>
                  <a:schemeClr val="tx1"/>
                </a:solidFill>
              </a:rPr>
              <a:t> blokova (fugiranje i postavljanje </a:t>
            </a:r>
            <a:r>
              <a:rPr lang="hr-HR" dirty="0" err="1" smtClean="0">
                <a:solidFill>
                  <a:schemeClr val="tx1"/>
                </a:solidFill>
              </a:rPr>
              <a:t>nadvoja</a:t>
            </a:r>
            <a:r>
              <a:rPr lang="hr-HR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</a:rPr>
              <a:t>Prezentacija postavljanja gips kartonskih ploča na pregradnom zidu.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</a:rPr>
              <a:t>Nastavak radova na termo fasadi(poravnavanje bridova na postavljenom stiroporu – struganjem)</a:t>
            </a:r>
          </a:p>
          <a:p>
            <a:pPr algn="l"/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3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Sudionici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 Učenici, zanimanja zidar: </a:t>
            </a:r>
          </a:p>
          <a:p>
            <a:pPr lvl="1">
              <a:buFont typeface="Courier New" pitchFamily="49" charset="0"/>
              <a:buChar char="o"/>
            </a:pPr>
            <a:r>
              <a:rPr lang="hr-HR" dirty="0" smtClean="0"/>
              <a:t>Mario </a:t>
            </a:r>
            <a:r>
              <a:rPr lang="hr-HR" dirty="0" err="1" smtClean="0"/>
              <a:t>Udvardi</a:t>
            </a:r>
            <a:endParaRPr lang="hr-HR" dirty="0" smtClean="0"/>
          </a:p>
          <a:p>
            <a:pPr lvl="1">
              <a:buFont typeface="Courier New" pitchFamily="49" charset="0"/>
              <a:buChar char="o"/>
            </a:pPr>
            <a:r>
              <a:rPr lang="hr-HR" dirty="0" smtClean="0"/>
              <a:t>Ivan </a:t>
            </a:r>
            <a:r>
              <a:rPr lang="hr-HR" dirty="0" err="1" smtClean="0"/>
              <a:t>Koprivnić</a:t>
            </a:r>
            <a:endParaRPr lang="hr-HR" dirty="0"/>
          </a:p>
          <a:p>
            <a:pPr lvl="1">
              <a:buFont typeface="Courier New" pitchFamily="49" charset="0"/>
              <a:buChar char="o"/>
            </a:pPr>
            <a:r>
              <a:rPr lang="hr-HR" dirty="0" smtClean="0"/>
              <a:t>Igor Barešić</a:t>
            </a:r>
          </a:p>
          <a:p>
            <a:pPr lvl="1">
              <a:buFont typeface="Courier New" pitchFamily="49" charset="0"/>
              <a:buChar char="o"/>
            </a:pPr>
            <a:r>
              <a:rPr lang="hr-HR" dirty="0" smtClean="0"/>
              <a:t>Vinko </a:t>
            </a:r>
            <a:r>
              <a:rPr lang="hr-HR" dirty="0" err="1" smtClean="0"/>
              <a:t>Barusić</a:t>
            </a:r>
            <a:endParaRPr lang="hr-HR" dirty="0"/>
          </a:p>
          <a:p>
            <a:pPr lvl="1">
              <a:buFont typeface="Courier New" pitchFamily="49" charset="0"/>
              <a:buChar char="o"/>
            </a:pPr>
            <a:r>
              <a:rPr lang="hr-HR" dirty="0" smtClean="0"/>
              <a:t>Želimir Perkovac</a:t>
            </a:r>
          </a:p>
          <a:p>
            <a:pPr lvl="1">
              <a:buFont typeface="Courier New" pitchFamily="49" charset="0"/>
              <a:buChar char="o"/>
            </a:pPr>
            <a:r>
              <a:rPr lang="hr-HR" dirty="0" smtClean="0"/>
              <a:t>Nikola </a:t>
            </a:r>
            <a:r>
              <a:rPr lang="hr-HR" dirty="0" err="1" smtClean="0"/>
              <a:t>Mauko</a:t>
            </a:r>
            <a:endParaRPr lang="hr-HR" dirty="0" smtClean="0"/>
          </a:p>
          <a:p>
            <a:r>
              <a:rPr lang="hr-HR" dirty="0"/>
              <a:t> </a:t>
            </a:r>
            <a:r>
              <a:rPr lang="hr-HR" dirty="0" smtClean="0"/>
              <a:t>Mentorica:</a:t>
            </a:r>
          </a:p>
          <a:p>
            <a:pPr lvl="1">
              <a:buFont typeface="Courier New" pitchFamily="49" charset="0"/>
              <a:buChar char="o"/>
            </a:pPr>
            <a:r>
              <a:rPr lang="hr-HR" dirty="0" err="1" smtClean="0"/>
              <a:t>JasnaBerger</a:t>
            </a:r>
            <a:r>
              <a:rPr lang="hr-HR" dirty="0" smtClean="0"/>
              <a:t>,</a:t>
            </a:r>
            <a:r>
              <a:rPr lang="hr-HR" dirty="0" err="1" smtClean="0"/>
              <a:t>dipl.ing</a:t>
            </a:r>
            <a:r>
              <a:rPr lang="hr-HR" dirty="0" smtClean="0"/>
              <a:t>., nastavnica strukovnih predmeta </a:t>
            </a:r>
          </a:p>
        </p:txBody>
      </p:sp>
    </p:spTree>
    <p:extLst>
      <p:ext uri="{BB962C8B-B14F-4D97-AF65-F5344CB8AC3E}">
        <p14:creationId xmlns:p14="http://schemas.microsoft.com/office/powerpoint/2010/main" val="225777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6" name="Rezervirano mjesto sadržaja 1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293001" y="1116801"/>
            <a:ext cx="6925680" cy="4556718"/>
          </a:xfrm>
        </p:spPr>
      </p:pic>
      <p:pic>
        <p:nvPicPr>
          <p:cNvPr id="17" name="Rezervirano mjesto sadržaja 16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93494" y="957410"/>
            <a:ext cx="6965524" cy="4896544"/>
          </a:xfrm>
        </p:spPr>
      </p:pic>
    </p:spTree>
    <p:extLst>
      <p:ext uri="{BB962C8B-B14F-4D97-AF65-F5344CB8AC3E}">
        <p14:creationId xmlns:p14="http://schemas.microsoft.com/office/powerpoint/2010/main" val="350049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257876" y="1175849"/>
            <a:ext cx="6866237" cy="4514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70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404664"/>
            <a:ext cx="9180512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689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1470025"/>
          </a:xfrm>
        </p:spPr>
        <p:txBody>
          <a:bodyPr/>
          <a:lstStyle/>
          <a:p>
            <a:r>
              <a:rPr lang="hr-HR" dirty="0" smtClean="0"/>
              <a:t>Stručno usavršavanje</a:t>
            </a:r>
            <a:br>
              <a:rPr lang="hr-HR" dirty="0" smtClean="0"/>
            </a:br>
            <a:r>
              <a:rPr lang="hr-HR" dirty="0" smtClean="0"/>
              <a:t>1.10.2012.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496944" cy="504056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</a:rPr>
              <a:t>Ekskurzija u južni dio grada (Praha 11, </a:t>
            </a:r>
            <a:r>
              <a:rPr lang="hr-HR" dirty="0" err="1" smtClean="0">
                <a:solidFill>
                  <a:schemeClr val="tx1"/>
                </a:solidFill>
              </a:rPr>
              <a:t>Počernice</a:t>
            </a:r>
            <a:r>
              <a:rPr lang="hr-HR" dirty="0" smtClean="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hr-HR" dirty="0">
                <a:solidFill>
                  <a:schemeClr val="tx1"/>
                </a:solidFill>
              </a:rPr>
              <a:t>O</a:t>
            </a:r>
            <a:r>
              <a:rPr lang="hr-HR" dirty="0" smtClean="0">
                <a:solidFill>
                  <a:schemeClr val="tx1"/>
                </a:solidFill>
              </a:rPr>
              <a:t>bilazak stambenog objekta (montažne 12-etažne građevine ).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</a:rPr>
              <a:t>Upoznavanje sa: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</a:rPr>
              <a:t>normativima i načinom oblaganja zidova (stiropor i kamena vuna)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</a:rPr>
              <a:t>uvjetima koje mora ispunjavati toplinska fasada </a:t>
            </a:r>
            <a:endParaRPr lang="hr-HR" dirty="0">
              <a:solidFill>
                <a:schemeClr val="tx1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</a:rPr>
              <a:t>rješavanjem detalja oko prozora, na lođama i parapetima (ispod prozora).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13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Rezervirano mjesto sadržaja 13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1432" y="1340768"/>
            <a:ext cx="5112568" cy="423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Rezervirano mjesto sadržaja 1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795516" y="1467419"/>
            <a:ext cx="5545382" cy="3995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458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1305274" y="980729"/>
            <a:ext cx="6858001" cy="4896543"/>
          </a:xfrm>
        </p:spPr>
      </p:pic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83260" y="1160748"/>
            <a:ext cx="6858000" cy="4536504"/>
          </a:xfrm>
        </p:spPr>
      </p:pic>
    </p:spTree>
    <p:extLst>
      <p:ext uri="{BB962C8B-B14F-4D97-AF65-F5344CB8AC3E}">
        <p14:creationId xmlns:p14="http://schemas.microsoft.com/office/powerpoint/2010/main" val="64014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470025"/>
          </a:xfrm>
        </p:spPr>
        <p:txBody>
          <a:bodyPr/>
          <a:lstStyle/>
          <a:p>
            <a:r>
              <a:rPr lang="hr-HR" dirty="0" smtClean="0"/>
              <a:t>Stručno usavršavanje</a:t>
            </a:r>
            <a:br>
              <a:rPr lang="hr-HR" dirty="0" smtClean="0"/>
            </a:br>
            <a:r>
              <a:rPr lang="hr-HR" dirty="0" smtClean="0"/>
              <a:t>2.10.2012.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08912" cy="4536504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</a:rPr>
              <a:t>Nastavak radova na termo fasadi u arealu škole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</a:rPr>
              <a:t>dovršetak lijepljenja stiropora</a:t>
            </a:r>
          </a:p>
          <a:p>
            <a:pPr marL="914400" lvl="1" indent="-457200" algn="l">
              <a:buFont typeface="Arial" pitchFamily="34" charset="0"/>
              <a:buChar char="•"/>
            </a:pPr>
            <a:r>
              <a:rPr lang="hr-HR" dirty="0" err="1">
                <a:solidFill>
                  <a:schemeClr val="tx1"/>
                </a:solidFill>
              </a:rPr>
              <a:t>u</a:t>
            </a:r>
            <a:r>
              <a:rPr lang="hr-HR" dirty="0" err="1" smtClean="0">
                <a:solidFill>
                  <a:schemeClr val="tx1"/>
                </a:solidFill>
              </a:rPr>
              <a:t>tiplavanje</a:t>
            </a:r>
            <a:endParaRPr lang="hr-HR" dirty="0">
              <a:solidFill>
                <a:schemeClr val="tx1"/>
              </a:solidFill>
            </a:endParaRPr>
          </a:p>
          <a:p>
            <a:pPr marL="914400" lvl="1" indent="-457200" algn="l">
              <a:buFont typeface="Arial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</a:rPr>
              <a:t>zamazivanje </a:t>
            </a:r>
            <a:r>
              <a:rPr lang="hr-HR" dirty="0" err="1" smtClean="0">
                <a:solidFill>
                  <a:schemeClr val="tx1"/>
                </a:solidFill>
              </a:rPr>
              <a:t>tipli</a:t>
            </a:r>
            <a:r>
              <a:rPr lang="hr-HR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1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4040188" cy="3833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068960"/>
            <a:ext cx="4185791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960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/>
          <a:lstStyle/>
          <a:p>
            <a:r>
              <a:rPr lang="hr-HR" dirty="0" smtClean="0"/>
              <a:t>Stručno </a:t>
            </a:r>
            <a:r>
              <a:rPr lang="hr-HR" dirty="0" err="1" smtClean="0"/>
              <a:t>usvršavanje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3.10.2012.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9512" y="2132856"/>
            <a:ext cx="8784976" cy="4608512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</a:rPr>
              <a:t>Stručna </a:t>
            </a:r>
            <a:r>
              <a:rPr lang="hr-HR" dirty="0" err="1" smtClean="0">
                <a:solidFill>
                  <a:schemeClr val="tx1"/>
                </a:solidFill>
              </a:rPr>
              <a:t>eskurzija</a:t>
            </a:r>
            <a:r>
              <a:rPr lang="hr-HR" dirty="0" smtClean="0">
                <a:solidFill>
                  <a:schemeClr val="tx1"/>
                </a:solidFill>
              </a:rPr>
              <a:t> u </a:t>
            </a:r>
            <a:r>
              <a:rPr lang="hr-HR" dirty="0" err="1" smtClean="0">
                <a:solidFill>
                  <a:schemeClr val="tx1"/>
                </a:solidFill>
              </a:rPr>
              <a:t>Chlumočane</a:t>
            </a:r>
            <a:r>
              <a:rPr lang="hr-HR" dirty="0" smtClean="0">
                <a:solidFill>
                  <a:schemeClr val="tx1"/>
                </a:solidFill>
              </a:rPr>
              <a:t> kod </a:t>
            </a:r>
            <a:r>
              <a:rPr lang="hr-HR" dirty="0" err="1" smtClean="0">
                <a:solidFill>
                  <a:schemeClr val="tx1"/>
                </a:solidFill>
              </a:rPr>
              <a:t>Melnika</a:t>
            </a:r>
            <a:r>
              <a:rPr lang="hr-HR" dirty="0" smtClean="0">
                <a:solidFill>
                  <a:schemeClr val="tx1"/>
                </a:solidFill>
              </a:rPr>
              <a:t> u pogon  YTONG-XELLA i u tvornicu RIGIPSA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hr-HR" dirty="0" smtClean="0">
                <a:solidFill>
                  <a:schemeClr val="tx1"/>
                </a:solidFill>
              </a:rPr>
              <a:t>Prošli smo edukaciju proizvodnje YTONG proizvoda i  gips kartonskih ploča</a:t>
            </a:r>
          </a:p>
          <a:p>
            <a:pPr algn="l"/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3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48680"/>
            <a:ext cx="8667934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513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548680"/>
            <a:ext cx="8459848" cy="5688632"/>
          </a:xfrm>
        </p:spPr>
      </p:pic>
    </p:spTree>
    <p:extLst>
      <p:ext uri="{BB962C8B-B14F-4D97-AF65-F5344CB8AC3E}">
        <p14:creationId xmlns:p14="http://schemas.microsoft.com/office/powerpoint/2010/main" val="410421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692696"/>
            <a:ext cx="8372352" cy="5544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232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443805"/>
            <a:ext cx="8208912" cy="5865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991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04502" y="1007865"/>
            <a:ext cx="6741739" cy="4815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312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Stručno </a:t>
            </a:r>
            <a:r>
              <a:rPr lang="hr-HR" dirty="0" err="1" smtClean="0"/>
              <a:t>usavrašavanje</a:t>
            </a:r>
            <a:r>
              <a:rPr lang="hr-HR" dirty="0" smtClean="0"/>
              <a:t> </a:t>
            </a:r>
            <a:br>
              <a:rPr lang="hr-HR" dirty="0" smtClean="0"/>
            </a:br>
            <a:r>
              <a:rPr lang="hr-HR" dirty="0" smtClean="0"/>
              <a:t>4.10.2012.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Nastavak radova na termo fasadi objekta na poligonu škole - lijepljenje mrežice</a:t>
            </a:r>
          </a:p>
          <a:p>
            <a:r>
              <a:rPr lang="hr-HR" dirty="0" smtClean="0"/>
              <a:t>Išli smo na predavanje na ČVUT-građevinski fakultet gdje je naša profesorica studirala.</a:t>
            </a:r>
          </a:p>
          <a:p>
            <a:r>
              <a:rPr lang="hr-HR" dirty="0" smtClean="0"/>
              <a:t>Predavanje o energetski učinkovitoj gradnji</a:t>
            </a:r>
          </a:p>
          <a:p>
            <a:r>
              <a:rPr lang="hr-HR" dirty="0" smtClean="0"/>
              <a:t>Metode otkrivanja toplinskih  mostova</a:t>
            </a:r>
          </a:p>
          <a:p>
            <a:pPr lvl="1"/>
            <a:r>
              <a:rPr lang="hr-HR" dirty="0" smtClean="0"/>
              <a:t>mjesta gdje „bježi” toplina može se otkriti termo kamerom i tzv. </a:t>
            </a:r>
            <a:r>
              <a:rPr lang="hr-HR" dirty="0" err="1" smtClean="0"/>
              <a:t>Flower</a:t>
            </a:r>
            <a:r>
              <a:rPr lang="hr-HR" dirty="0" smtClean="0"/>
              <a:t> </a:t>
            </a:r>
            <a:r>
              <a:rPr lang="hr-HR" dirty="0" err="1" smtClean="0"/>
              <a:t>door</a:t>
            </a:r>
            <a:r>
              <a:rPr lang="hr-HR" dirty="0" smtClean="0"/>
              <a:t> metodom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437" y="1844118"/>
            <a:ext cx="6687134" cy="3761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Rezervirano mjesto sadržaja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4011" y="2046378"/>
            <a:ext cx="5967986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zervirano mjesto sadržaja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33" y="0"/>
            <a:ext cx="4384425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8012" y="2609528"/>
            <a:ext cx="6015838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Rezervirano mjesto sadržaja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720" y="764704"/>
            <a:ext cx="4401815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723826" y="1279072"/>
            <a:ext cx="4717552" cy="4891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559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Zanimljivosti</a:t>
            </a:r>
            <a:br>
              <a:rPr lang="hr-HR" dirty="0" smtClean="0"/>
            </a:br>
            <a:r>
              <a:rPr lang="hr-HR" dirty="0" smtClean="0"/>
              <a:t>u svezi s ostalim aktivnostima: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31640" y="4077072"/>
            <a:ext cx="6400800" cy="1752600"/>
          </a:xfrm>
        </p:spPr>
        <p:txBody>
          <a:bodyPr/>
          <a:lstStyle/>
          <a:p>
            <a:r>
              <a:rPr lang="hr-HR" dirty="0" smtClean="0">
                <a:solidFill>
                  <a:schemeClr val="tx1"/>
                </a:solidFill>
              </a:rPr>
              <a:t>Dan otvorenih vrata- tunel  Blanka,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dužine 5 km, dana 28.9.2012.</a:t>
            </a:r>
          </a:p>
        </p:txBody>
      </p:sp>
    </p:spTree>
    <p:extLst>
      <p:ext uri="{BB962C8B-B14F-4D97-AF65-F5344CB8AC3E}">
        <p14:creationId xmlns:p14="http://schemas.microsoft.com/office/powerpoint/2010/main" val="85188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16632"/>
            <a:ext cx="4469997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zervirano mjesto sadržaja 6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665" y="2933427"/>
            <a:ext cx="4545831" cy="3807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849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6689" y="332656"/>
            <a:ext cx="4041775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Rezervirano mjesto sadržaja 9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916832"/>
            <a:ext cx="4040188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624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err="1" smtClean="0"/>
              <a:t>Metrostav</a:t>
            </a:r>
            <a:r>
              <a:rPr lang="hr-HR" dirty="0" smtClean="0"/>
              <a:t>, najveća građevinska firma u Pragu, partner škole  domaćina 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484784"/>
            <a:ext cx="4184204" cy="3280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Na izlazu iz tunela škola partner prezentira svoje obrte(tesari)</a:t>
            </a:r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284984"/>
            <a:ext cx="4320480" cy="3387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183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Kulturne znamenitosti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Gotička katedrala  Sv. Vita na </a:t>
            </a:r>
            <a:r>
              <a:rPr lang="hr-HR" dirty="0" err="1" smtClean="0"/>
              <a:t>Pražském</a:t>
            </a:r>
            <a:r>
              <a:rPr lang="hr-HR" dirty="0" smtClean="0"/>
              <a:t> </a:t>
            </a:r>
            <a:r>
              <a:rPr lang="hr-HR" dirty="0" err="1" smtClean="0"/>
              <a:t>hradě</a:t>
            </a:r>
            <a:r>
              <a:rPr lang="hr-HR" dirty="0" smtClean="0"/>
              <a:t>, bočni portal 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          </a:t>
            </a:r>
            <a:endParaRPr lang="hr-HR" dirty="0"/>
          </a:p>
        </p:txBody>
      </p:sp>
      <p:pic>
        <p:nvPicPr>
          <p:cNvPr id="36" name="Rezervirano mjesto sadržaja 35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793" y="2174875"/>
            <a:ext cx="3262852" cy="4350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Rezervirano mjesto sadržaja 3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560" y="2174874"/>
            <a:ext cx="3288407" cy="4384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744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Kulturne znamenitosti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 smtClean="0"/>
              <a:t>Staroměstská</a:t>
            </a:r>
            <a:r>
              <a:rPr lang="hr-HR" dirty="0" smtClean="0"/>
              <a:t> radnice, </a:t>
            </a:r>
            <a:r>
              <a:rPr lang="hr-HR" dirty="0" err="1" smtClean="0"/>
              <a:t>orloj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560" y="2174875"/>
            <a:ext cx="3216399" cy="4288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           </a:t>
            </a:r>
            <a:r>
              <a:rPr lang="hr-HR" dirty="0" err="1" smtClean="0"/>
              <a:t>Karlův</a:t>
            </a:r>
            <a:r>
              <a:rPr lang="hr-HR" dirty="0" smtClean="0"/>
              <a:t> most</a:t>
            </a:r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174874"/>
            <a:ext cx="3215605" cy="4287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460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Početak mobilnosti  23. 9. 2012.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 Polazak iz Virovitice u 08:00 h</a:t>
            </a:r>
          </a:p>
          <a:p>
            <a:r>
              <a:rPr lang="hr-HR" dirty="0"/>
              <a:t> </a:t>
            </a:r>
            <a:r>
              <a:rPr lang="hr-HR" dirty="0" smtClean="0"/>
              <a:t>Ispred Tehničke škole Virovitica</a:t>
            </a:r>
          </a:p>
          <a:p>
            <a:r>
              <a:rPr lang="hr-HR" dirty="0" smtClean="0"/>
              <a:t> Prijevoz: kombi Opel </a:t>
            </a:r>
            <a:r>
              <a:rPr lang="hr-HR" dirty="0" err="1" smtClean="0"/>
              <a:t>Vivaro</a:t>
            </a:r>
            <a:r>
              <a:rPr lang="hr-HR" dirty="0" smtClean="0"/>
              <a:t>, GALOP - PRIJEVOZ d.o.o. iz Zagreba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Rezervirano mjesto sadržaja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3789040"/>
            <a:ext cx="317828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zervirano mjesto sadržaja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4068699"/>
            <a:ext cx="3224358" cy="2024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78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Kulturne znamenitosti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err="1" smtClean="0"/>
              <a:t>Petřinská</a:t>
            </a:r>
            <a:r>
              <a:rPr lang="hr-HR" dirty="0" smtClean="0"/>
              <a:t> </a:t>
            </a:r>
            <a:r>
              <a:rPr lang="hr-HR" dirty="0" err="1" smtClean="0"/>
              <a:t>rozhledna</a:t>
            </a:r>
            <a:r>
              <a:rPr lang="hr-HR" dirty="0" smtClean="0"/>
              <a:t> (replika </a:t>
            </a:r>
            <a:r>
              <a:rPr lang="hr-HR" dirty="0" err="1" smtClean="0"/>
              <a:t>Effelovog</a:t>
            </a:r>
            <a:r>
              <a:rPr lang="hr-HR" dirty="0" smtClean="0"/>
              <a:t> tornja)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err="1" smtClean="0"/>
              <a:t>Pražský</a:t>
            </a:r>
            <a:r>
              <a:rPr lang="hr-HR" dirty="0" smtClean="0"/>
              <a:t> </a:t>
            </a:r>
            <a:r>
              <a:rPr lang="hr-HR" dirty="0" err="1" smtClean="0"/>
              <a:t>hrad</a:t>
            </a:r>
            <a:endParaRPr lang="hr-HR" dirty="0"/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574" y="3234898"/>
            <a:ext cx="4379542" cy="2463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Rezervirano mjesto sadržaja 11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288" y="2638385"/>
            <a:ext cx="4425184" cy="331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7092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Kulturne znamenitosti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 smtClean="0"/>
              <a:t>Vyšehrad</a:t>
            </a:r>
            <a:r>
              <a:rPr lang="hr-HR" dirty="0" smtClean="0"/>
              <a:t>,najstariji dio Praga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4008" y="1484784"/>
            <a:ext cx="4041775" cy="639762"/>
          </a:xfrm>
        </p:spPr>
        <p:txBody>
          <a:bodyPr/>
          <a:lstStyle/>
          <a:p>
            <a:r>
              <a:rPr lang="hr-HR" dirty="0" smtClean="0"/>
              <a:t>  </a:t>
            </a:r>
            <a:endParaRPr lang="hr-HR" dirty="0"/>
          </a:p>
        </p:txBody>
      </p:sp>
      <p:pic>
        <p:nvPicPr>
          <p:cNvPr id="11" name="Rezervirano mjesto sadržaja 10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276872"/>
            <a:ext cx="457422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Rezervirano mjesto sadržaja 11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22965" y="2990004"/>
            <a:ext cx="437859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862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Kulturne znamenitosti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Na jednom od praških mostova, u pozadini </a:t>
            </a:r>
            <a:r>
              <a:rPr lang="hr-HR" dirty="0" err="1" smtClean="0"/>
              <a:t>Pražský</a:t>
            </a:r>
            <a:r>
              <a:rPr lang="hr-HR" dirty="0" smtClean="0"/>
              <a:t> </a:t>
            </a:r>
            <a:r>
              <a:rPr lang="hr-HR" dirty="0" err="1" smtClean="0"/>
              <a:t>hrad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635448"/>
            <a:ext cx="4040188" cy="3030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Pogled na </a:t>
            </a:r>
            <a:r>
              <a:rPr lang="hr-HR" dirty="0" err="1" smtClean="0"/>
              <a:t>Národní</a:t>
            </a:r>
            <a:r>
              <a:rPr lang="hr-HR" dirty="0" smtClean="0"/>
              <a:t> </a:t>
            </a:r>
            <a:r>
              <a:rPr lang="hr-HR" dirty="0" err="1" smtClean="0"/>
              <a:t>divadlo</a:t>
            </a:r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805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Kulturni program</a:t>
            </a:r>
            <a:br>
              <a:rPr lang="hr-HR" dirty="0" smtClean="0"/>
            </a:b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15" name="Rezervirano mjesto sadržaja 1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55662" y="2602347"/>
            <a:ext cx="404018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Rezervirano mjesto sadržaja 15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43447" y="2601743"/>
            <a:ext cx="4041775" cy="3097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zervirano mjesto teksta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      Državna opera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850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Aida…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504" y="1484784"/>
            <a:ext cx="8576953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167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Václavské</a:t>
            </a:r>
            <a:r>
              <a:rPr lang="hr-HR" dirty="0" smtClean="0"/>
              <a:t> </a:t>
            </a:r>
            <a:r>
              <a:rPr lang="hr-HR" dirty="0" err="1" smtClean="0"/>
              <a:t>náměstí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746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Sportske aktivnosti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Ravnatelj škole partnera ing. </a:t>
            </a:r>
            <a:r>
              <a:rPr lang="hr-HR" dirty="0" err="1" smtClean="0"/>
              <a:t>Drahoslav</a:t>
            </a:r>
            <a:r>
              <a:rPr lang="hr-HR" dirty="0" smtClean="0"/>
              <a:t> </a:t>
            </a:r>
            <a:r>
              <a:rPr lang="hr-HR" dirty="0" err="1" smtClean="0"/>
              <a:t>Matonoha</a:t>
            </a:r>
            <a:r>
              <a:rPr lang="hr-HR" dirty="0" smtClean="0"/>
              <a:t> dočekao nas je na nogometnom stadionu </a:t>
            </a:r>
            <a:r>
              <a:rPr lang="hr-HR" dirty="0" err="1" smtClean="0"/>
              <a:t>Dukle</a:t>
            </a:r>
            <a:r>
              <a:rPr lang="hr-HR" dirty="0" smtClean="0"/>
              <a:t>.</a:t>
            </a:r>
          </a:p>
          <a:p>
            <a:r>
              <a:rPr lang="hr-HR" dirty="0" smtClean="0"/>
              <a:t>Razgledavanje prostorija kluba</a:t>
            </a:r>
          </a:p>
          <a:p>
            <a:r>
              <a:rPr lang="hr-HR" dirty="0" smtClean="0"/>
              <a:t>Gledanje utakmice juniora </a:t>
            </a:r>
            <a:r>
              <a:rPr lang="hr-HR" dirty="0" err="1" smtClean="0"/>
              <a:t>Bohemia</a:t>
            </a:r>
            <a:r>
              <a:rPr lang="hr-HR" dirty="0" smtClean="0"/>
              <a:t> Praha i </a:t>
            </a:r>
            <a:r>
              <a:rPr lang="hr-HR" dirty="0" err="1" smtClean="0"/>
              <a:t>Dukla</a:t>
            </a:r>
            <a:r>
              <a:rPr lang="hr-HR" dirty="0" smtClean="0"/>
              <a:t> Praha</a:t>
            </a:r>
          </a:p>
        </p:txBody>
      </p:sp>
    </p:spTree>
    <p:extLst>
      <p:ext uri="{BB962C8B-B14F-4D97-AF65-F5344CB8AC3E}">
        <p14:creationId xmlns:p14="http://schemas.microsoft.com/office/powerpoint/2010/main" val="222298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 nogometnom stadionu </a:t>
            </a:r>
            <a:r>
              <a:rPr lang="hr-HR" dirty="0" err="1" smtClean="0"/>
              <a:t>Dukla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     Ravnatelj škole partnera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2174874"/>
            <a:ext cx="2485926" cy="4419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        Ekipa iz Virovitice</a:t>
            </a:r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2174874"/>
            <a:ext cx="2448272" cy="4352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52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Nogometni stadion </a:t>
            </a:r>
            <a:r>
              <a:rPr lang="hr-HR" dirty="0" err="1" smtClean="0"/>
              <a:t>Dukla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Pratimo utakmicu iz svečane lože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651299"/>
            <a:ext cx="4040188" cy="2937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860032" y="1677130"/>
            <a:ext cx="4041775" cy="703738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Škola partner je partner sa sportskim klubom </a:t>
            </a:r>
            <a:r>
              <a:rPr lang="hr-HR" dirty="0" err="1" smtClean="0"/>
              <a:t>Dukla</a:t>
            </a:r>
            <a:r>
              <a:rPr lang="hr-HR" dirty="0" smtClean="0"/>
              <a:t> </a:t>
            </a:r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2650145"/>
            <a:ext cx="4041775" cy="2939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012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Nogometna utakmica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U učeničkom domu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564904"/>
            <a:ext cx="404018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Pobijedili smo</a:t>
            </a:r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564904"/>
            <a:ext cx="4041775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40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Trasa putovanja</a:t>
            </a: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 flipH="1">
            <a:off x="101392" y="1196752"/>
            <a:ext cx="1592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Virovitica</a:t>
            </a:r>
          </a:p>
        </p:txBody>
      </p:sp>
      <p:sp>
        <p:nvSpPr>
          <p:cNvPr id="5" name="TekstniOkvir 4"/>
          <p:cNvSpPr txBox="1"/>
          <p:nvPr/>
        </p:nvSpPr>
        <p:spPr>
          <a:xfrm flipH="1">
            <a:off x="1626216" y="1196752"/>
            <a:ext cx="2159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→ Koprivnica</a:t>
            </a:r>
          </a:p>
        </p:txBody>
      </p:sp>
      <p:sp>
        <p:nvSpPr>
          <p:cNvPr id="7" name="TekstniOkvir 6"/>
          <p:cNvSpPr txBox="1"/>
          <p:nvPr/>
        </p:nvSpPr>
        <p:spPr>
          <a:xfrm flipH="1">
            <a:off x="3685962" y="1196752"/>
            <a:ext cx="18123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→ Varaždin</a:t>
            </a:r>
          </a:p>
        </p:txBody>
      </p:sp>
      <p:sp>
        <p:nvSpPr>
          <p:cNvPr id="9" name="TekstniOkvir 8"/>
          <p:cNvSpPr txBox="1"/>
          <p:nvPr/>
        </p:nvSpPr>
        <p:spPr>
          <a:xfrm flipH="1">
            <a:off x="5445748" y="1217365"/>
            <a:ext cx="3625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→ </a:t>
            </a:r>
            <a:r>
              <a:rPr lang="hr-HR" sz="2800" dirty="0" err="1"/>
              <a:t>Ormož</a:t>
            </a:r>
            <a:r>
              <a:rPr lang="hr-HR" sz="2800" dirty="0"/>
              <a:t> (Slovenija</a:t>
            </a:r>
            <a:r>
              <a:rPr lang="hr-HR" sz="2800" dirty="0" smtClean="0"/>
              <a:t>)</a:t>
            </a:r>
            <a:r>
              <a:rPr lang="hr-HR" sz="2800" dirty="0"/>
              <a:t> →</a:t>
            </a:r>
            <a:r>
              <a:rPr lang="hr-HR" sz="2800" dirty="0" smtClean="0"/>
              <a:t> </a:t>
            </a:r>
            <a:endParaRPr lang="hr-HR" sz="2800" dirty="0"/>
          </a:p>
        </p:txBody>
      </p:sp>
      <p:sp>
        <p:nvSpPr>
          <p:cNvPr id="10" name="TekstniOkvir 9"/>
          <p:cNvSpPr txBox="1"/>
          <p:nvPr/>
        </p:nvSpPr>
        <p:spPr>
          <a:xfrm flipH="1">
            <a:off x="193866" y="1719972"/>
            <a:ext cx="1279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→ Ptuj</a:t>
            </a:r>
          </a:p>
        </p:txBody>
      </p:sp>
      <p:sp>
        <p:nvSpPr>
          <p:cNvPr id="12" name="TekstniOkvir 11"/>
          <p:cNvSpPr txBox="1"/>
          <p:nvPr/>
        </p:nvSpPr>
        <p:spPr>
          <a:xfrm flipH="1">
            <a:off x="1266154" y="1740585"/>
            <a:ext cx="18554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→ Maribor</a:t>
            </a:r>
          </a:p>
        </p:txBody>
      </p:sp>
      <p:sp>
        <p:nvSpPr>
          <p:cNvPr id="13" name="TekstniOkvir 12"/>
          <p:cNvSpPr txBox="1"/>
          <p:nvPr/>
        </p:nvSpPr>
        <p:spPr>
          <a:xfrm flipH="1">
            <a:off x="2945260" y="1740585"/>
            <a:ext cx="2634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→ </a:t>
            </a:r>
            <a:r>
              <a:rPr lang="hr-HR" sz="2800" dirty="0" err="1"/>
              <a:t>Graz</a:t>
            </a:r>
            <a:r>
              <a:rPr lang="hr-HR" sz="2800" dirty="0"/>
              <a:t>(Austrija</a:t>
            </a:r>
            <a:r>
              <a:rPr lang="hr-HR" sz="2800" dirty="0" smtClean="0"/>
              <a:t>)</a:t>
            </a:r>
            <a:endParaRPr lang="hr-HR" sz="2800" dirty="0"/>
          </a:p>
        </p:txBody>
      </p:sp>
      <p:sp>
        <p:nvSpPr>
          <p:cNvPr id="14" name="TekstniOkvir 13"/>
          <p:cNvSpPr txBox="1"/>
          <p:nvPr/>
        </p:nvSpPr>
        <p:spPr>
          <a:xfrm flipH="1">
            <a:off x="5580112" y="1740546"/>
            <a:ext cx="2225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→ </a:t>
            </a:r>
            <a:r>
              <a:rPr lang="hr-HR" sz="2800" dirty="0" err="1" smtClean="0"/>
              <a:t>Wien</a:t>
            </a:r>
            <a:r>
              <a:rPr lang="hr-HR" sz="2800" dirty="0" smtClean="0"/>
              <a:t> (Beč)</a:t>
            </a:r>
            <a:endParaRPr lang="hr-HR" sz="2800" dirty="0"/>
          </a:p>
        </p:txBody>
      </p:sp>
      <p:sp>
        <p:nvSpPr>
          <p:cNvPr id="15" name="TekstniOkvir 14"/>
          <p:cNvSpPr txBox="1"/>
          <p:nvPr/>
        </p:nvSpPr>
        <p:spPr>
          <a:xfrm flipH="1">
            <a:off x="194270" y="2190214"/>
            <a:ext cx="3091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→ </a:t>
            </a:r>
            <a:r>
              <a:rPr lang="hr-HR" sz="2800" dirty="0" err="1" smtClean="0"/>
              <a:t>Znojmo</a:t>
            </a:r>
            <a:r>
              <a:rPr lang="hr-HR" sz="2800" dirty="0" smtClean="0"/>
              <a:t>  </a:t>
            </a:r>
            <a:r>
              <a:rPr lang="hr-HR" sz="2800" dirty="0"/>
              <a:t>(</a:t>
            </a:r>
            <a:r>
              <a:rPr lang="hr-HR" sz="2800" dirty="0" smtClean="0"/>
              <a:t>Češka) </a:t>
            </a:r>
            <a:endParaRPr lang="hr-HR" sz="2800" dirty="0"/>
          </a:p>
        </p:txBody>
      </p:sp>
      <p:sp>
        <p:nvSpPr>
          <p:cNvPr id="16" name="TekstniOkvir 15"/>
          <p:cNvSpPr txBox="1"/>
          <p:nvPr/>
        </p:nvSpPr>
        <p:spPr>
          <a:xfrm flipH="1">
            <a:off x="3001172" y="2190214"/>
            <a:ext cx="2002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→ </a:t>
            </a:r>
            <a:r>
              <a:rPr lang="hr-HR" sz="2800" dirty="0" err="1" smtClean="0"/>
              <a:t>Jihlava</a:t>
            </a:r>
            <a:r>
              <a:rPr lang="hr-HR" sz="2800" dirty="0"/>
              <a:t> →</a:t>
            </a:r>
          </a:p>
        </p:txBody>
      </p:sp>
      <p:sp>
        <p:nvSpPr>
          <p:cNvPr id="17" name="TekstniOkvir 16"/>
          <p:cNvSpPr txBox="1"/>
          <p:nvPr/>
        </p:nvSpPr>
        <p:spPr>
          <a:xfrm flipH="1">
            <a:off x="194270" y="2721003"/>
            <a:ext cx="1592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→ Praha</a:t>
            </a:r>
          </a:p>
        </p:txBody>
      </p:sp>
      <p:pic>
        <p:nvPicPr>
          <p:cNvPr id="2051" name="Picture 3" descr="C:\Users\Jasna\Desktop\put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5349" y="2253231"/>
            <a:ext cx="35242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asna\Desktop\put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9746" y="2253231"/>
            <a:ext cx="3524742" cy="450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Jasna\Desktop\put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9272" y="2269380"/>
            <a:ext cx="3515216" cy="450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Jasna\Desktop\put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0219" y="2249783"/>
            <a:ext cx="3534269" cy="451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Jasna\Desktop\put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9746" y="2249782"/>
            <a:ext cx="3524742" cy="451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Jasna\Desktop\put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0219" y="2254545"/>
            <a:ext cx="3534269" cy="450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Jasna\Desktop\put5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0219" y="2269380"/>
            <a:ext cx="3534269" cy="449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Jasna\Desktop\put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9746" y="2257994"/>
            <a:ext cx="3524742" cy="449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Jasna\Desktop\put3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9746" y="2253231"/>
            <a:ext cx="3524742" cy="451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Jasna\Desktop\put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9746" y="2259308"/>
            <a:ext cx="3524742" cy="449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Jasna\Desktop\put1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9746" y="2259308"/>
            <a:ext cx="3524742" cy="449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66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Nogometna utakmica  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U dvorani škole partnera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668563"/>
            <a:ext cx="4040188" cy="2632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Pobijedili smo</a:t>
            </a:r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2667670"/>
            <a:ext cx="4041775" cy="2633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841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Bili smo i na hokejaškoj utakmici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Susret </a:t>
            </a:r>
            <a:r>
              <a:rPr lang="hr-HR" dirty="0" err="1" smtClean="0"/>
              <a:t>Slavia</a:t>
            </a:r>
            <a:r>
              <a:rPr lang="hr-HR" dirty="0" smtClean="0"/>
              <a:t> Praha-</a:t>
            </a:r>
            <a:r>
              <a:rPr lang="hr-HR" dirty="0" err="1" smtClean="0"/>
              <a:t>Energie</a:t>
            </a:r>
            <a:r>
              <a:rPr lang="hr-HR" dirty="0" smtClean="0"/>
              <a:t> i </a:t>
            </a:r>
            <a:r>
              <a:rPr lang="hr-HR" dirty="0" err="1" smtClean="0"/>
              <a:t>Karlovy</a:t>
            </a:r>
            <a:r>
              <a:rPr lang="hr-HR" dirty="0" smtClean="0"/>
              <a:t> </a:t>
            </a:r>
            <a:r>
              <a:rPr lang="hr-HR" dirty="0" err="1" smtClean="0"/>
              <a:t>Vary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204864"/>
            <a:ext cx="4040188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202411"/>
            <a:ext cx="3456384" cy="3386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4667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Arena gdje  smo pratili hokejašku utakmicu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466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Lokalni prijevoz</a:t>
            </a:r>
            <a:endParaRPr lang="hr-HR" dirty="0"/>
          </a:p>
        </p:txBody>
      </p:sp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Kombi iz Učeničkog doma</a:t>
            </a:r>
          </a:p>
          <a:p>
            <a:r>
              <a:rPr lang="hr-HR" dirty="0" smtClean="0"/>
              <a:t>Lokalni prijevoz, koji dobiva peticu</a:t>
            </a:r>
          </a:p>
          <a:p>
            <a:pPr lvl="1"/>
            <a:r>
              <a:rPr lang="hr-HR" dirty="0" err="1" smtClean="0"/>
              <a:t>metro</a:t>
            </a:r>
            <a:r>
              <a:rPr lang="hr-HR" dirty="0" smtClean="0"/>
              <a:t> (podzemna željeznica)</a:t>
            </a:r>
          </a:p>
          <a:p>
            <a:pPr lvl="1"/>
            <a:r>
              <a:rPr lang="hr-HR" dirty="0" smtClean="0"/>
              <a:t>autobusne linije</a:t>
            </a:r>
          </a:p>
          <a:p>
            <a:pPr lvl="1"/>
            <a:r>
              <a:rPr lang="hr-HR" dirty="0" smtClean="0"/>
              <a:t>Tramvaji</a:t>
            </a:r>
          </a:p>
          <a:p>
            <a:r>
              <a:rPr lang="hr-HR" dirty="0" smtClean="0"/>
              <a:t>Savladali smo i snalaženje u </a:t>
            </a:r>
            <a:r>
              <a:rPr lang="hr-HR" dirty="0" err="1" smtClean="0"/>
              <a:t>metrou</a:t>
            </a:r>
            <a:endParaRPr lang="hr-HR" dirty="0" smtClean="0"/>
          </a:p>
          <a:p>
            <a:pPr lvl="1"/>
            <a:r>
              <a:rPr lang="hr-HR" dirty="0" smtClean="0"/>
              <a:t>vlakovi dolaze svake 3 minute     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1350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Autofit/>
          </a:bodyPr>
          <a:lstStyle/>
          <a:p>
            <a:r>
              <a:rPr lang="hr-HR" sz="2800" dirty="0" smtClean="0"/>
              <a:t>Metro-tri trase,tuneli  ispod cijelog Praga,prolazi ispod </a:t>
            </a:r>
            <a:r>
              <a:rPr lang="hr-HR" sz="2800" dirty="0" err="1" smtClean="0"/>
              <a:t>Vltave</a:t>
            </a:r>
            <a:endParaRPr lang="hr-HR" sz="280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Svaka stanica je posebno arhitektonski dizajnirana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039" y="2132856"/>
            <a:ext cx="4040188" cy="2577901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Nije problem se snalaziti, samo treba znati kuda se želi stići</a:t>
            </a:r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3738" y="2132856"/>
            <a:ext cx="4041775" cy="2578914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365" y="3440468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23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Stručno usavršavanje</a:t>
            </a:r>
            <a:br>
              <a:rPr lang="hr-HR" dirty="0" smtClean="0"/>
            </a:br>
            <a:r>
              <a:rPr lang="hr-HR" dirty="0" smtClean="0"/>
              <a:t>5.10.2012.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 </a:t>
            </a:r>
            <a:r>
              <a:rPr lang="hr-HR" dirty="0" smtClean="0"/>
              <a:t>Zadnji dan našeg boravka u Pragu</a:t>
            </a:r>
          </a:p>
          <a:p>
            <a:r>
              <a:rPr lang="hr-HR" dirty="0" smtClean="0"/>
              <a:t>dovršavanje  termo fasade.</a:t>
            </a:r>
          </a:p>
          <a:p>
            <a:r>
              <a:rPr lang="hr-HR" dirty="0" smtClean="0"/>
              <a:t>Prijem kod ravnatelja škole - razmjena dojmova i dodjela certifikata.</a:t>
            </a:r>
          </a:p>
          <a:p>
            <a:r>
              <a:rPr lang="hr-HR" i="1" dirty="0" smtClean="0"/>
              <a:t>Voditelj praktične nastave </a:t>
            </a:r>
            <a:r>
              <a:rPr lang="hr-HR" i="1" dirty="0" err="1" smtClean="0"/>
              <a:t>Bc</a:t>
            </a:r>
            <a:r>
              <a:rPr lang="hr-HR" i="1" dirty="0" smtClean="0"/>
              <a:t>. </a:t>
            </a:r>
            <a:r>
              <a:rPr lang="hr-HR" i="1" dirty="0" err="1" smtClean="0"/>
              <a:t>Kodiček</a:t>
            </a:r>
            <a:r>
              <a:rPr lang="hr-HR" i="1" dirty="0" smtClean="0"/>
              <a:t>  nas je pohvalio da smo bili „</a:t>
            </a:r>
            <a:r>
              <a:rPr lang="hr-HR" i="1" dirty="0" err="1" smtClean="0"/>
              <a:t>šikovny</a:t>
            </a:r>
            <a:r>
              <a:rPr lang="hr-HR" i="1" dirty="0" smtClean="0"/>
              <a:t>” u obavljanju praktičnog zadatka i da smo se trudili  pričati češki</a:t>
            </a:r>
          </a:p>
          <a:p>
            <a:r>
              <a:rPr lang="hr-HR" i="1" dirty="0" smtClean="0"/>
              <a:t>Naučili smo riječi i fraze koje će nam „otvoriti sva vrata” tako je izjavio ravnatelj škole</a:t>
            </a:r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39207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21" y="1069962"/>
            <a:ext cx="7439393" cy="5056202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024" y="563234"/>
            <a:ext cx="8454448" cy="5746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93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83712" y="1148005"/>
            <a:ext cx="689402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884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22" y="443805"/>
            <a:ext cx="8046156" cy="5793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808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520"/>
            <a:ext cx="8072396" cy="685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40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Dolazak u Prag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 Na odredište smo stigli u 16:30 h</a:t>
            </a:r>
          </a:p>
          <a:p>
            <a:r>
              <a:rPr lang="hr-HR" dirty="0"/>
              <a:t> </a:t>
            </a:r>
            <a:r>
              <a:rPr lang="hr-HR" dirty="0" smtClean="0"/>
              <a:t>Smjestili smo se u učeničkom domu (</a:t>
            </a:r>
            <a:r>
              <a:rPr lang="hr-HR" dirty="0" err="1"/>
              <a:t>D</a:t>
            </a:r>
            <a:r>
              <a:rPr lang="hr-HR" dirty="0" err="1" smtClean="0"/>
              <a:t>omov</a:t>
            </a:r>
            <a:r>
              <a:rPr lang="hr-HR" dirty="0" smtClean="0"/>
              <a:t> </a:t>
            </a:r>
            <a:r>
              <a:rPr lang="hr-HR" dirty="0" err="1" smtClean="0"/>
              <a:t>mladeže</a:t>
            </a:r>
            <a:r>
              <a:rPr lang="hr-HR" dirty="0" smtClean="0"/>
              <a:t> Vrbova), na adresi Vrbova 1233/34 Praha 4</a:t>
            </a:r>
          </a:p>
          <a:p>
            <a:r>
              <a:rPr lang="hr-HR" dirty="0"/>
              <a:t> </a:t>
            </a:r>
            <a:r>
              <a:rPr lang="hr-HR" dirty="0" err="1" smtClean="0"/>
              <a:t>Šesterokrevetne</a:t>
            </a:r>
            <a:r>
              <a:rPr lang="hr-HR" dirty="0" smtClean="0"/>
              <a:t> sobe, profesorica je bila u sobi pored nas. Imali smo </a:t>
            </a:r>
            <a:r>
              <a:rPr lang="hr-HR" dirty="0" err="1" smtClean="0"/>
              <a:t>kuhinjicu</a:t>
            </a:r>
            <a:r>
              <a:rPr lang="hr-HR" dirty="0" smtClean="0"/>
              <a:t> i kupaonu u apartmanu </a:t>
            </a:r>
          </a:p>
          <a:p>
            <a:r>
              <a:rPr lang="hr-HR" dirty="0"/>
              <a:t> </a:t>
            </a:r>
            <a:r>
              <a:rPr lang="hr-HR" dirty="0" smtClean="0"/>
              <a:t>Smještaj je bio odličan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5212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108853"/>
            <a:ext cx="3312368" cy="4416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188640"/>
            <a:ext cx="4992555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184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692696"/>
            <a:ext cx="4040188" cy="5404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404664"/>
            <a:ext cx="3430928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987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804" y="1268760"/>
            <a:ext cx="4040188" cy="5332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88640"/>
            <a:ext cx="3672408" cy="3951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410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Okom kamere Jasne </a:t>
            </a:r>
            <a:r>
              <a:rPr lang="hr-HR" dirty="0" err="1" smtClean="0"/>
              <a:t>Berger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16922" y="2387939"/>
            <a:ext cx="4830637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4850" y="2351533"/>
            <a:ext cx="4829843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426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Staroměstské</a:t>
            </a:r>
            <a:r>
              <a:rPr lang="hr-HR" dirty="0" smtClean="0"/>
              <a:t> </a:t>
            </a:r>
            <a:r>
              <a:rPr lang="hr-HR" dirty="0" err="1" smtClean="0"/>
              <a:t>náměstí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err="1" smtClean="0"/>
              <a:t>Staroměstská</a:t>
            </a:r>
            <a:r>
              <a:rPr lang="hr-HR" dirty="0" smtClean="0"/>
              <a:t> radnice</a:t>
            </a:r>
            <a:endParaRPr lang="hr-HR" dirty="0"/>
          </a:p>
        </p:txBody>
      </p:sp>
      <p:pic>
        <p:nvPicPr>
          <p:cNvPr id="21" name="Rezervirano mjesto sadržaja 20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628800"/>
            <a:ext cx="3744416" cy="4641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Rezervirano mjesto sadržaja 2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276872"/>
            <a:ext cx="3528392" cy="4065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0500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Na </a:t>
            </a:r>
            <a:r>
              <a:rPr lang="hr-HR" dirty="0" err="1" smtClean="0"/>
              <a:t>Vyšehrade</a:t>
            </a:r>
            <a:r>
              <a:rPr lang="hr-HR" dirty="0" smtClean="0"/>
              <a:t>, mjesto počinka značajnih osobnosti iz češke povijesti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1556792"/>
            <a:ext cx="3456384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kstniOkvir 2"/>
          <p:cNvSpPr txBox="1"/>
          <p:nvPr/>
        </p:nvSpPr>
        <p:spPr>
          <a:xfrm>
            <a:off x="2843808" y="6237312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err="1" smtClean="0"/>
              <a:t>Bedrich</a:t>
            </a:r>
            <a:r>
              <a:rPr lang="hr-HR" sz="2800" dirty="0" smtClean="0"/>
              <a:t> Smetana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85996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Dva dana kasnije druga slika</a:t>
            </a:r>
            <a:endParaRPr lang="hr-HR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873665" y="2166895"/>
            <a:ext cx="5108637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194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Sa susreta s kolegama nakon 29 godina od završetka školovanja na ČVUT  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22" y="1711325"/>
            <a:ext cx="804615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064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476672"/>
            <a:ext cx="7776864" cy="5793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910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 botaničkog vrta  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Japanski vrt</a:t>
            </a:r>
            <a:endParaRPr lang="hr-HR" dirty="0"/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2638386"/>
            <a:ext cx="4041775" cy="3024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844824"/>
            <a:ext cx="4040188" cy="3817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680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636912"/>
            <a:ext cx="2911940" cy="3913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Rezervirano mjesto sadržaja 2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3" y="260648"/>
            <a:ext cx="4104456" cy="3480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198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Botanički vrt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Perivoj sa jesenskim plodovima</a:t>
            </a:r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638980"/>
            <a:ext cx="4040188" cy="3023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Staza od lomljenog kamena</a:t>
            </a:r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025" y="2638386"/>
            <a:ext cx="4041775" cy="3024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21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aktualno</a:t>
            </a:r>
            <a:endParaRPr lang="hr-HR" dirty="0"/>
          </a:p>
        </p:txBody>
      </p:sp>
      <p:pic>
        <p:nvPicPr>
          <p:cNvPr id="29" name="Rezervirano mjesto sadržaja 28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772815"/>
            <a:ext cx="3969767" cy="3889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Rezervirano mjesto teksta 2"/>
          <p:cNvSpPr txBox="1">
            <a:spLocks/>
          </p:cNvSpPr>
          <p:nvPr/>
        </p:nvSpPr>
        <p:spPr>
          <a:xfrm>
            <a:off x="443948" y="2131461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/>
          </a:p>
        </p:txBody>
      </p:sp>
      <p:pic>
        <p:nvPicPr>
          <p:cNvPr id="28" name="Rezervirano mjesto sadržaja 2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087" y="1772816"/>
            <a:ext cx="4116706" cy="3874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048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817368" y="3286572"/>
            <a:ext cx="4040188" cy="4613076"/>
          </a:xfr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612826" y="1180778"/>
            <a:ext cx="9144000" cy="514350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0924" y="-99392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19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296" y="605329"/>
            <a:ext cx="1713221" cy="1233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Škola </a:t>
            </a:r>
            <a:r>
              <a:rPr lang="hr-HR" dirty="0"/>
              <a:t>partner </a:t>
            </a:r>
            <a:r>
              <a:rPr lang="hr-HR" dirty="0" smtClean="0"/>
              <a:t>- </a:t>
            </a:r>
            <a:r>
              <a:rPr lang="hr-HR" dirty="0" err="1" smtClean="0"/>
              <a:t>Stredni</a:t>
            </a:r>
            <a:r>
              <a:rPr lang="hr-HR" dirty="0" smtClean="0"/>
              <a:t> </a:t>
            </a:r>
            <a:r>
              <a:rPr lang="hr-HR" dirty="0" err="1"/>
              <a:t>technicka</a:t>
            </a:r>
            <a:r>
              <a:rPr lang="hr-HR" dirty="0"/>
              <a:t> škola </a:t>
            </a:r>
            <a:r>
              <a:rPr lang="hr-HR" dirty="0" err="1"/>
              <a:t>Zeleny</a:t>
            </a:r>
            <a:r>
              <a:rPr lang="hr-HR" dirty="0"/>
              <a:t> </a:t>
            </a:r>
            <a:r>
              <a:rPr lang="hr-HR" dirty="0" err="1"/>
              <a:t>pruh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pic>
        <p:nvPicPr>
          <p:cNvPr id="4" name="Rezervirano mjesto sadržaja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765" y="1628567"/>
            <a:ext cx="5764409" cy="415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1628800"/>
            <a:ext cx="8373616" cy="4752528"/>
          </a:xfrm>
        </p:spPr>
        <p:txBody>
          <a:bodyPr>
            <a:normAutofit/>
          </a:bodyPr>
          <a:lstStyle/>
          <a:p>
            <a:r>
              <a:rPr lang="hr-HR" dirty="0" smtClean="0"/>
              <a:t>Kapacitet - 2000 učenika (trenutno 1200)</a:t>
            </a:r>
          </a:p>
          <a:p>
            <a:r>
              <a:rPr lang="hr-HR" dirty="0"/>
              <a:t>Sportska </a:t>
            </a:r>
            <a:r>
              <a:rPr lang="hr-HR" dirty="0" smtClean="0"/>
              <a:t>dvorana</a:t>
            </a:r>
          </a:p>
          <a:p>
            <a:r>
              <a:rPr lang="hr-HR" dirty="0" smtClean="0"/>
              <a:t>Dvorana </a:t>
            </a:r>
            <a:r>
              <a:rPr lang="hr-HR" dirty="0"/>
              <a:t>za </a:t>
            </a:r>
            <a:r>
              <a:rPr lang="hr-HR" dirty="0" smtClean="0"/>
              <a:t>predavanja</a:t>
            </a:r>
          </a:p>
          <a:p>
            <a:r>
              <a:rPr lang="hr-HR" dirty="0" smtClean="0"/>
              <a:t>Radni poligoni za obrtnička zanimanja</a:t>
            </a:r>
          </a:p>
          <a:p>
            <a:r>
              <a:rPr lang="hr-HR" dirty="0" smtClean="0"/>
              <a:t>Bazen i sauna</a:t>
            </a:r>
          </a:p>
          <a:p>
            <a:r>
              <a:rPr lang="hr-HR" dirty="0" smtClean="0"/>
              <a:t>Menza i </a:t>
            </a:r>
            <a:r>
              <a:rPr lang="hr-HR" dirty="0" err="1" smtClean="0"/>
              <a:t>biffe</a:t>
            </a:r>
            <a:endParaRPr lang="hr-HR" dirty="0" smtClean="0"/>
          </a:p>
          <a:p>
            <a:r>
              <a:rPr lang="hr-HR" dirty="0" smtClean="0"/>
              <a:t>Auto škola (besplatna za najbolje učenike)</a:t>
            </a:r>
          </a:p>
          <a:p>
            <a:r>
              <a:rPr lang="hr-HR" dirty="0" smtClean="0"/>
              <a:t>Poslovna zgrada</a:t>
            </a:r>
          </a:p>
          <a:p>
            <a:pPr marL="0" indent="0">
              <a:buNone/>
            </a:pPr>
            <a:endParaRPr lang="hr-HR" dirty="0"/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362393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Češka kuhinja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Dosta se razlikuje od naše kuhinje (za ručak nema  kruha)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/>
              <a:t> </a:t>
            </a:r>
            <a:r>
              <a:rPr lang="hr-HR" dirty="0" smtClean="0"/>
              <a:t>DORUČAK (menza doma):</a:t>
            </a:r>
          </a:p>
          <a:p>
            <a:pPr lvl="1"/>
            <a:r>
              <a:rPr lang="hr-HR" dirty="0" smtClean="0"/>
              <a:t>odlična peciva</a:t>
            </a:r>
          </a:p>
          <a:p>
            <a:pPr lvl="1"/>
            <a:r>
              <a:rPr lang="hr-HR" dirty="0" smtClean="0"/>
              <a:t>namazi (maslac, sir, marmelada…)</a:t>
            </a:r>
          </a:p>
          <a:p>
            <a:pPr lvl="1"/>
            <a:r>
              <a:rPr lang="hr-HR" dirty="0" smtClean="0"/>
              <a:t>Voće</a:t>
            </a:r>
            <a:endParaRPr lang="hr-HR" dirty="0"/>
          </a:p>
          <a:p>
            <a:pPr lvl="1"/>
            <a:r>
              <a:rPr lang="hr-HR" dirty="0" smtClean="0"/>
              <a:t>topli napitci (čaj, kava, mlijeko…).</a:t>
            </a:r>
          </a:p>
          <a:p>
            <a:r>
              <a:rPr lang="hr-HR" dirty="0" smtClean="0"/>
              <a:t>RUČAK (menza škole):</a:t>
            </a:r>
          </a:p>
          <a:p>
            <a:pPr lvl="1"/>
            <a:r>
              <a:rPr lang="hr-HR" dirty="0" smtClean="0"/>
              <a:t>Juha</a:t>
            </a:r>
            <a:endParaRPr lang="hr-HR" dirty="0"/>
          </a:p>
          <a:p>
            <a:pPr lvl="1"/>
            <a:r>
              <a:rPr lang="hr-HR" dirty="0" smtClean="0"/>
              <a:t>glavno jelo</a:t>
            </a:r>
          </a:p>
          <a:p>
            <a:pPr lvl="2"/>
            <a:r>
              <a:rPr lang="hr-HR" dirty="0" smtClean="0"/>
              <a:t>Meso</a:t>
            </a:r>
          </a:p>
          <a:p>
            <a:pPr lvl="2"/>
            <a:r>
              <a:rPr lang="hr-HR" dirty="0" smtClean="0"/>
              <a:t>Riža ili pire krumpir, tjestenina, knedle</a:t>
            </a:r>
          </a:p>
          <a:p>
            <a:pPr lvl="1"/>
            <a:r>
              <a:rPr lang="hr-HR" dirty="0" smtClean="0"/>
              <a:t>desert (kolač, puding, jabuka)</a:t>
            </a:r>
          </a:p>
          <a:p>
            <a:pPr lvl="1"/>
            <a:r>
              <a:rPr lang="hr-HR" dirty="0" smtClean="0"/>
              <a:t>Sok</a:t>
            </a:r>
          </a:p>
          <a:p>
            <a:r>
              <a:rPr lang="hr-HR" dirty="0" smtClean="0"/>
              <a:t>(Obavezno smo tražili i kruh)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9261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994</Words>
  <Application>Microsoft Office PowerPoint</Application>
  <PresentationFormat>Prikaz na zaslonu (4:3)</PresentationFormat>
  <Paragraphs>191</Paragraphs>
  <Slides>72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72</vt:i4>
      </vt:variant>
    </vt:vector>
  </HeadingPairs>
  <TitlesOfParts>
    <vt:vector size="73" baseType="lpstr">
      <vt:lpstr>Tema sustava Office</vt:lpstr>
      <vt:lpstr>PROJEKT LEONARDO DA VINCI (IVT) Mobiliti 2012</vt:lpstr>
      <vt:lpstr>Sudionici</vt:lpstr>
      <vt:lpstr>PowerPointova prezentacija</vt:lpstr>
      <vt:lpstr>Početak mobilnosti  23. 9. 2012.</vt:lpstr>
      <vt:lpstr>Trasa putovanja</vt:lpstr>
      <vt:lpstr>Dolazak u Prag</vt:lpstr>
      <vt:lpstr>PowerPointova prezentacija</vt:lpstr>
      <vt:lpstr>Škola partner - Stredni technicka škola Zeleny pruh </vt:lpstr>
      <vt:lpstr>Češka kuhinja</vt:lpstr>
      <vt:lpstr>Češka kuhinja</vt:lpstr>
      <vt:lpstr>PowerPointova prezentacija</vt:lpstr>
      <vt:lpstr>Stručno usavršavanje 24.09.2012.</vt:lpstr>
      <vt:lpstr>PowerPointova prezentacija</vt:lpstr>
      <vt:lpstr>Na školskom poligonu</vt:lpstr>
      <vt:lpstr>Liheň zručnosti-Nemamo hrvatsku istoznačnicu  </vt:lpstr>
      <vt:lpstr>Stručno usavršavanje 25.09.2012.</vt:lpstr>
      <vt:lpstr>Stručno usavršavanje 26.09.2012.</vt:lpstr>
      <vt:lpstr>PowerPointova prezentacija</vt:lpstr>
      <vt:lpstr>Stručno usavršavanje 27.09.2012.</vt:lpstr>
      <vt:lpstr>PowerPointova prezentacija</vt:lpstr>
      <vt:lpstr>PowerPointova prezentacija</vt:lpstr>
      <vt:lpstr>PowerPointova prezentacija</vt:lpstr>
      <vt:lpstr>Stručno usavršavanje 1.10.2012.</vt:lpstr>
      <vt:lpstr>PowerPointova prezentacija</vt:lpstr>
      <vt:lpstr>PowerPointova prezentacija</vt:lpstr>
      <vt:lpstr>Stručno usavršavanje 2.10.2012.</vt:lpstr>
      <vt:lpstr>PowerPointova prezentacija</vt:lpstr>
      <vt:lpstr>Stručno usvršavanje 3.10.2012.</vt:lpstr>
      <vt:lpstr>PowerPointova prezentacija</vt:lpstr>
      <vt:lpstr>PowerPointova prezentacija</vt:lpstr>
      <vt:lpstr>PowerPointova prezentacija</vt:lpstr>
      <vt:lpstr>PowerPointova prezentacija</vt:lpstr>
      <vt:lpstr>Stručno usavrašavanje  4.10.2012.</vt:lpstr>
      <vt:lpstr>Zanimljivosti u svezi s ostalim aktivnostima:</vt:lpstr>
      <vt:lpstr>PowerPointova prezentacija</vt:lpstr>
      <vt:lpstr>PowerPointova prezentacija</vt:lpstr>
      <vt:lpstr>Metrostav, najveća građevinska firma u Pragu, partner škole  domaćina </vt:lpstr>
      <vt:lpstr>Kulturne znamenitosti</vt:lpstr>
      <vt:lpstr>Kulturne znamenitosti</vt:lpstr>
      <vt:lpstr>Kulturne znamenitosti</vt:lpstr>
      <vt:lpstr>Kulturne znamenitosti</vt:lpstr>
      <vt:lpstr>Kulturne znamenitosti</vt:lpstr>
      <vt:lpstr>Kulturni program  </vt:lpstr>
      <vt:lpstr>Aida…</vt:lpstr>
      <vt:lpstr>Václavské náměstí</vt:lpstr>
      <vt:lpstr>Sportske aktivnosti</vt:lpstr>
      <vt:lpstr>Na nogometnom stadionu Dukla</vt:lpstr>
      <vt:lpstr>Nogometni stadion Dukla</vt:lpstr>
      <vt:lpstr>Nogometna utakmica</vt:lpstr>
      <vt:lpstr>Nogometna utakmica  </vt:lpstr>
      <vt:lpstr>Bili smo i na hokejaškoj utakmici</vt:lpstr>
      <vt:lpstr>Arena gdje  smo pratili hokejašku utakmicu</vt:lpstr>
      <vt:lpstr>Lokalni prijevoz</vt:lpstr>
      <vt:lpstr>Metro-tri trase,tuneli  ispod cijelog Praga,prolazi ispod Vltave</vt:lpstr>
      <vt:lpstr>Stručno usavršavanje 5.10.2012.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Okom kamere Jasne Berger</vt:lpstr>
      <vt:lpstr>Staroměstské náměstí</vt:lpstr>
      <vt:lpstr>Na Vyšehrade, mjesto počinka značajnih osobnosti iz češke povijesti</vt:lpstr>
      <vt:lpstr>Dva dana kasnije druga slika</vt:lpstr>
      <vt:lpstr>Sa susreta s kolegama nakon 29 godina od završetka školovanja na ČVUT  </vt:lpstr>
      <vt:lpstr>PowerPointova prezentacija</vt:lpstr>
      <vt:lpstr>Iz botaničkog vrta  </vt:lpstr>
      <vt:lpstr>Botanički vrt</vt:lpstr>
      <vt:lpstr>aktualno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LEONARDO DA VINCI</dc:title>
  <dc:creator>Jasna</dc:creator>
  <cp:lastModifiedBy>Slobodan Koletić</cp:lastModifiedBy>
  <cp:revision>114</cp:revision>
  <dcterms:created xsi:type="dcterms:W3CDTF">2012-10-13T06:39:26Z</dcterms:created>
  <dcterms:modified xsi:type="dcterms:W3CDTF">2013-02-06T20:02:38Z</dcterms:modified>
</cp:coreProperties>
</file>